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79" r:id="rId2"/>
    <p:sldId id="280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 snapToObjects="1">
      <p:cViewPr varScale="1">
        <p:scale>
          <a:sx n="138" d="100"/>
          <a:sy n="138" d="100"/>
        </p:scale>
        <p:origin x="8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how-to-create-simple-keyword-based-movie-recommender-models-from-scratch-afde718636c9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datacamp.com/community/tutorials/recommender-systems-python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how-to-create-simple-keyword-based-movie-recommender-models-from-scratch-afde718636c9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datacamp.com/community/tutorials/recommender-systems-python" TargetMode="Externa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how-to-create-simple-keyword-based-movie-recommender-models-from-scratch-afde718636c9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datacamp.com/community/tutorials/recommender-systems-python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bebbd18bf7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bebbd18bf7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bebbd18bf7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bebbd18bf7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bebbd18bf7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bebbd18bf7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rgbClr val="0097A7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https://towardsdatascience.com/how-to-create-simple-keyword-based-movie-recommender-models-from-scratch-afde718636c9</a:t>
            </a:r>
            <a:r>
              <a:rPr lang="ko" sz="1000">
                <a:solidFill>
                  <a:srgbClr val="595959"/>
                </a:solidFill>
              </a:rPr>
              <a:t> </a:t>
            </a:r>
            <a:endParaRPr sz="10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rgbClr val="0097A7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https://www.datacamp.com/community/tutorials/recommender-systems-python</a:t>
            </a:r>
            <a:r>
              <a:rPr lang="ko" sz="1000">
                <a:solidFill>
                  <a:srgbClr val="595959"/>
                </a:solidFill>
              </a:rPr>
              <a:t> </a:t>
            </a:r>
            <a:endParaRPr sz="1000">
              <a:solidFill>
                <a:srgbClr val="595959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bebbd18bf7_2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bebbd18bf7_2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rgbClr val="0097A7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https://towardsdatascience.com/how-to-create-simple-keyword-based-movie-recommender-models-from-scratch-afde718636c9</a:t>
            </a:r>
            <a:r>
              <a:rPr lang="ko" sz="1000">
                <a:solidFill>
                  <a:srgbClr val="595959"/>
                </a:solidFill>
              </a:rPr>
              <a:t> </a:t>
            </a:r>
            <a:endParaRPr sz="10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rgbClr val="0097A7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https://www.datacamp.com/community/tutorials/recommender-systems-python</a:t>
            </a:r>
            <a:r>
              <a:rPr lang="ko" sz="1000">
                <a:solidFill>
                  <a:srgbClr val="595959"/>
                </a:solidFill>
              </a:rPr>
              <a:t> </a:t>
            </a:r>
            <a:endParaRPr sz="1000">
              <a:solidFill>
                <a:srgbClr val="595959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bebbd18bf7_2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bebbd18bf7_2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bebbd18bf7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bebbd18bf7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bebbd18bf7_2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bebbd18bf7_2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bebbd18bf7_4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bebbd18bf7_4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bebbd18bf7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bebbd18bf7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bebbd18bf7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bebbd18bf7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bebbd18bf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bebbd18bf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 u="sng">
                <a:solidFill>
                  <a:srgbClr val="0097A7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https://towardsdatascience.com/how-to-create-simple-keyword-based-movie-recommender-models-from-scratch-afde718636c9</a:t>
            </a:r>
            <a:r>
              <a:rPr lang="ko" sz="1000">
                <a:solidFill>
                  <a:srgbClr val="595959"/>
                </a:solidFill>
              </a:rPr>
              <a:t> </a:t>
            </a:r>
            <a:endParaRPr sz="10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 u="sng">
                <a:solidFill>
                  <a:srgbClr val="0097A7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https://www.datacamp.com/community/tutorials/recommender-systems-python</a:t>
            </a:r>
            <a:r>
              <a:rPr lang="ko" sz="1000">
                <a:solidFill>
                  <a:srgbClr val="595959"/>
                </a:solidFill>
              </a:rPr>
              <a:t> </a:t>
            </a:r>
            <a:endParaRPr sz="1000">
              <a:solidFill>
                <a:srgbClr val="595959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bebbd18bf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bebbd18bf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bebbd18bf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bebbd18bf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bebbd18bf7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bebbd18bf7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bebbd18bf7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bebbd18bf7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bebbd18bf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bebbd18bf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-hyU-bbHasYVpYpZDi-mzJ43Swk6zSm_?usp=shari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ANT - Y 최종발표</a:t>
            </a:r>
            <a:endParaRPr/>
          </a:p>
        </p:txBody>
      </p:sp>
      <p:sp>
        <p:nvSpPr>
          <p:cNvPr id="282" name="Google Shape;282;p36"/>
          <p:cNvSpPr txBox="1">
            <a:spLocks noGrp="1"/>
          </p:cNvSpPr>
          <p:nvPr>
            <p:ph type="subTitle" idx="1"/>
          </p:nvPr>
        </p:nvSpPr>
        <p:spPr>
          <a:xfrm>
            <a:off x="345225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2021. 02. 21</a:t>
            </a:r>
            <a:endParaRPr/>
          </a:p>
        </p:txBody>
      </p:sp>
      <p:pic>
        <p:nvPicPr>
          <p:cNvPr id="283" name="Google Shape;28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7350" y="2347075"/>
            <a:ext cx="480475" cy="26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5700" y="2982325"/>
            <a:ext cx="187775" cy="31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6"/>
          <p:cNvSpPr txBox="1">
            <a:spLocks noGrp="1"/>
          </p:cNvSpPr>
          <p:nvPr>
            <p:ph type="title"/>
          </p:nvPr>
        </p:nvSpPr>
        <p:spPr>
          <a:xfrm>
            <a:off x="311700" y="327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3-3) Dash &amp; Plotly를 이용한 동적 파이차트 만들기</a:t>
            </a:r>
            <a:endParaRPr/>
          </a:p>
        </p:txBody>
      </p:sp>
      <p:pic>
        <p:nvPicPr>
          <p:cNvPr id="362" name="Google Shape;36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950" y="1151325"/>
            <a:ext cx="3575238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7163" y="1151325"/>
            <a:ext cx="3589110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7"/>
          <p:cNvSpPr txBox="1">
            <a:spLocks noGrp="1"/>
          </p:cNvSpPr>
          <p:nvPr>
            <p:ph type="title"/>
          </p:nvPr>
        </p:nvSpPr>
        <p:spPr>
          <a:xfrm>
            <a:off x="311700" y="2454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688"/>
              <a:t>3-4) 분석1 : 강의계획서, 강의평가, 강의목록을 통한 강의추천</a:t>
            </a:r>
            <a:endParaRPr sz="2688"/>
          </a:p>
        </p:txBody>
      </p:sp>
      <p:sp>
        <p:nvSpPr>
          <p:cNvPr id="369" name="Google Shape;369;p47"/>
          <p:cNvSpPr txBox="1">
            <a:spLocks noGrp="1"/>
          </p:cNvSpPr>
          <p:nvPr>
            <p:ph type="body" idx="1"/>
          </p:nvPr>
        </p:nvSpPr>
        <p:spPr>
          <a:xfrm>
            <a:off x="311700" y="933775"/>
            <a:ext cx="8520600" cy="4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 b="1"/>
              <a:t>데이터셋 Toeknize</a:t>
            </a:r>
            <a:r>
              <a:rPr lang="ko" sz="1500"/>
              <a:t> : 강의계획서에서 “교과목개요"로부터 키워드 추출하기.</a:t>
            </a:r>
            <a:endParaRPr sz="1500"/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ko" sz="1500"/>
              <a:t>KoNLPy활용해서 명사, 형용사 Tokenize</a:t>
            </a:r>
            <a:endParaRPr sz="1500"/>
          </a:p>
          <a:p>
            <a:pPr marL="1371600" lvl="2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ko" sz="1500"/>
              <a:t>명사, 형용사는 많은 의미를 품고 있고, 키워드로 활용하기 좋다.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 b="1"/>
              <a:t>모델링</a:t>
            </a:r>
            <a:endParaRPr sz="1500" b="1"/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ko" sz="1500"/>
              <a:t>Rake(NLP 키워드 추출 모델) 알고리즘을 이용해 핵심 키워드 뽑아내기</a:t>
            </a:r>
            <a:endParaRPr sz="1500"/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ko" sz="1500"/>
              <a:t>TF-IDF vectorizer를 이용해 유사도 검사를 위한 벡터화</a:t>
            </a:r>
            <a:endParaRPr sz="1500"/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ko" sz="1500"/>
              <a:t>Cosine similarity를 이용해 키워드간 유사도 계산</a:t>
            </a:r>
            <a:endParaRPr sz="1500"/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ko" sz="1500"/>
              <a:t>LDA 토픽 모델링을 이용하여 교과목개요를 토픽별로 분류</a:t>
            </a:r>
            <a:endParaRPr sz="1500"/>
          </a:p>
          <a:p>
            <a:pPr marL="1371600" lvl="2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ko" sz="1200"/>
              <a:t>저도 사용해본적은 없지만 기사나 책을 토픽별로 나눌 때 사용하는 방법입니다!! (모델은 유사한 토픽별로만 나눠주고 토픽에 대한 네이밍은 사람이 직접해야해요.)</a:t>
            </a:r>
            <a:endParaRPr sz="12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 b="1"/>
              <a:t>추가 정보 제공하기</a:t>
            </a:r>
            <a:endParaRPr sz="1500" b="1"/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ko" sz="1500"/>
              <a:t>키워드에 따라 강의를 추천하면서, 추천된 강의의 강의평가와 학년/학과별 해당 강의의 수강 비율을 pandas를 이용해 집계하기</a:t>
            </a: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8"/>
          <p:cNvSpPr txBox="1">
            <a:spLocks noGrp="1"/>
          </p:cNvSpPr>
          <p:nvPr>
            <p:ph type="title"/>
          </p:nvPr>
        </p:nvSpPr>
        <p:spPr>
          <a:xfrm>
            <a:off x="311700" y="280550"/>
            <a:ext cx="85206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3-5) 분석2 : 영문개요를 통한 강의추천</a:t>
            </a:r>
            <a:endParaRPr sz="2500"/>
          </a:p>
        </p:txBody>
      </p:sp>
      <p:sp>
        <p:nvSpPr>
          <p:cNvPr id="375" name="Google Shape;375;p4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ko" b="1">
                <a:solidFill>
                  <a:srgbClr val="000000"/>
                </a:solidFill>
              </a:rPr>
              <a:t>전처리 및 토큰화</a:t>
            </a:r>
            <a:endParaRPr b="1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ko" b="1">
                <a:solidFill>
                  <a:srgbClr val="000000"/>
                </a:solidFill>
              </a:rPr>
              <a:t>사전 훈련된 워드 임베딩 사용하기</a:t>
            </a:r>
            <a:endParaRPr b="1">
              <a:solidFill>
                <a:srgbClr val="000000"/>
              </a:solidFill>
            </a:endParaRP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ko">
                <a:solidFill>
                  <a:srgbClr val="000000"/>
                </a:solidFill>
                <a:highlight>
                  <a:srgbClr val="FFFFFF"/>
                </a:highlight>
              </a:rPr>
              <a:t>사전 훈련된 Word2Vec을 다운받아서 이를 초기 단어 벡터값으로 사용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ko" b="1">
                <a:solidFill>
                  <a:srgbClr val="000000"/>
                </a:solidFill>
                <a:highlight>
                  <a:srgbClr val="FFFFFF"/>
                </a:highlight>
              </a:rPr>
              <a:t>단어 벡터의 평균 구하기</a:t>
            </a:r>
            <a:endParaRPr b="1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ko" sz="1800">
                <a:solidFill>
                  <a:srgbClr val="000000"/>
                </a:solidFill>
                <a:highlight>
                  <a:srgbClr val="FFFFFF"/>
                </a:highlight>
              </a:rPr>
              <a:t>문서에 존재하는 단어들의 벡터값의 평균을 구하여 해당 문서의 벡터값을 연산</a:t>
            </a:r>
            <a:endParaRPr sz="18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ko" b="1">
                <a:solidFill>
                  <a:srgbClr val="000000"/>
                </a:solidFill>
                <a:highlight>
                  <a:srgbClr val="FFFFFF"/>
                </a:highlight>
              </a:rPr>
              <a:t>추천 시스템 구현하기</a:t>
            </a:r>
            <a:endParaRPr b="1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ko" sz="1800">
                <a:solidFill>
                  <a:srgbClr val="000000"/>
                </a:solidFill>
                <a:highlight>
                  <a:srgbClr val="FFFFFF"/>
                </a:highlight>
              </a:rPr>
              <a:t>각 문서 벡터 간의 코사인 유사도</a:t>
            </a:r>
            <a:endParaRPr sz="18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4. 최종 분석 방법(영문)</a:t>
            </a:r>
            <a:endParaRPr/>
          </a:p>
        </p:txBody>
      </p:sp>
      <p:sp>
        <p:nvSpPr>
          <p:cNvPr id="381" name="Google Shape;381;p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ko">
                <a:solidFill>
                  <a:srgbClr val="000000"/>
                </a:solidFill>
              </a:rPr>
              <a:t>Data Augmentation</a:t>
            </a:r>
            <a:endParaRPr>
              <a:solidFill>
                <a:srgbClr val="000000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ko" sz="1800">
                <a:solidFill>
                  <a:srgbClr val="000000"/>
                </a:solidFill>
              </a:rPr>
              <a:t>과목 개수와 영문개요의 텍스트 양이 굉장히 적기 때문에 data augmentation을 적용</a:t>
            </a:r>
            <a:endParaRPr sz="1800">
              <a:solidFill>
                <a:srgbClr val="000000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ko" sz="1800">
                <a:solidFill>
                  <a:srgbClr val="000000"/>
                </a:solidFill>
              </a:rPr>
              <a:t>EDA(</a:t>
            </a:r>
            <a:r>
              <a:rPr lang="ko" sz="1800">
                <a:solidFill>
                  <a:srgbClr val="000000"/>
                </a:solidFill>
                <a:highlight>
                  <a:srgbClr val="FFFFFE"/>
                </a:highlight>
              </a:rPr>
              <a:t>Easy Data Augmentation Techniques for Boosting Performance on Text Classification Tasks) augmentation</a:t>
            </a:r>
            <a:endParaRPr sz="1800">
              <a:solidFill>
                <a:srgbClr val="000000"/>
              </a:solidFill>
              <a:highlight>
                <a:srgbClr val="FFFFFE"/>
              </a:highlight>
            </a:endParaRPr>
          </a:p>
          <a:p>
            <a:pPr marL="1371600" lvl="2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C22"/>
              </a:buClr>
              <a:buSzPts val="1800"/>
              <a:buChar char="-"/>
            </a:pPr>
            <a:r>
              <a:rPr lang="ko" sz="1800">
                <a:solidFill>
                  <a:srgbClr val="181C22"/>
                </a:solidFill>
                <a:highlight>
                  <a:srgbClr val="FFFFFF"/>
                </a:highlight>
              </a:rPr>
              <a:t>유의어로 교체(Synonym Replacement, SR)</a:t>
            </a:r>
            <a:endParaRPr sz="1800">
              <a:solidFill>
                <a:srgbClr val="181C22"/>
              </a:solidFill>
              <a:highlight>
                <a:srgbClr val="FFFFFF"/>
              </a:highlight>
            </a:endParaRPr>
          </a:p>
          <a:p>
            <a:pPr marL="1371600" lvl="2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C22"/>
              </a:buClr>
              <a:buSzPts val="1800"/>
              <a:buChar char="-"/>
            </a:pPr>
            <a:r>
              <a:rPr lang="ko" sz="1800">
                <a:solidFill>
                  <a:srgbClr val="181C22"/>
                </a:solidFill>
                <a:highlight>
                  <a:srgbClr val="FFFFFF"/>
                </a:highlight>
              </a:rPr>
              <a:t>랜덤 삽입(Random Insertion, RI)</a:t>
            </a:r>
            <a:endParaRPr sz="1800">
              <a:solidFill>
                <a:srgbClr val="181C22"/>
              </a:solidFill>
              <a:highlight>
                <a:srgbClr val="FFFFFF"/>
              </a:highlight>
            </a:endParaRPr>
          </a:p>
          <a:p>
            <a:pPr marL="1371600" lvl="2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C22"/>
              </a:buClr>
              <a:buSzPts val="1800"/>
              <a:buChar char="-"/>
            </a:pPr>
            <a:r>
              <a:rPr lang="ko" sz="1800">
                <a:solidFill>
                  <a:srgbClr val="181C22"/>
                </a:solidFill>
                <a:highlight>
                  <a:srgbClr val="FFFFFF"/>
                </a:highlight>
              </a:rPr>
              <a:t>랜덤 교체(Random Swap, RS)</a:t>
            </a:r>
            <a:endParaRPr sz="1800">
              <a:solidFill>
                <a:srgbClr val="181C22"/>
              </a:solidFill>
              <a:highlight>
                <a:srgbClr val="FFFFFF"/>
              </a:highlight>
            </a:endParaRPr>
          </a:p>
          <a:p>
            <a:pPr marL="1371600" lvl="2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C22"/>
              </a:buClr>
              <a:buSzPts val="1800"/>
              <a:buChar char="-"/>
            </a:pPr>
            <a:r>
              <a:rPr lang="ko" sz="1800">
                <a:solidFill>
                  <a:srgbClr val="181C22"/>
                </a:solidFill>
                <a:highlight>
                  <a:srgbClr val="FFFFFF"/>
                </a:highlight>
              </a:rPr>
              <a:t>랜덤 삭제(Random Deletion, RD)</a:t>
            </a:r>
            <a:endParaRPr sz="1800">
              <a:solidFill>
                <a:srgbClr val="000000"/>
              </a:solidFill>
              <a:highlight>
                <a:srgbClr val="FFFFFE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4. 최종 분석 방법(영문)</a:t>
            </a:r>
            <a:endParaRPr/>
          </a:p>
        </p:txBody>
      </p:sp>
      <p:sp>
        <p:nvSpPr>
          <p:cNvPr id="387" name="Google Shape;387;p5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ko">
                <a:solidFill>
                  <a:srgbClr val="000000"/>
                </a:solidFill>
                <a:highlight>
                  <a:srgbClr val="FFFFFE"/>
                </a:highlight>
              </a:rPr>
              <a:t>비슷한 내용이더라도 품사에 따라 모양새가 바뀌기 때문에 이를 전부 명사로 변환해서 사용한다. 이를 정규화 하기 위해서 wordnet lemmatize를 이용했으며, 단어 중에 조사, is와 같은 의미가 없는 동사 및 단어들은 stop word를 통해서 제거한다. stop word로 제거하기 위해서 word tokenize를 진행했다.</a:t>
            </a:r>
            <a:endParaRPr>
              <a:solidFill>
                <a:srgbClr val="000000"/>
              </a:solidFill>
              <a:highlight>
                <a:srgbClr val="FFFFFE"/>
              </a:highlight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ko">
                <a:solidFill>
                  <a:srgbClr val="000000"/>
                </a:solidFill>
                <a:highlight>
                  <a:srgbClr val="FFFFFE"/>
                </a:highlight>
              </a:rPr>
              <a:t>tokenize된 단어를 다시 한 문장으로 합친 후 Cosine Similarity를 진행했다.</a:t>
            </a:r>
            <a:endParaRPr>
              <a:solidFill>
                <a:srgbClr val="000000"/>
              </a:solidFill>
              <a:highlight>
                <a:srgbClr val="FFFFFE"/>
              </a:highlight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ko">
                <a:solidFill>
                  <a:schemeClr val="dk1"/>
                </a:solidFill>
                <a:highlight>
                  <a:srgbClr val="FFFFFE"/>
                </a:highlight>
              </a:rPr>
              <a:t>구현 코드: </a:t>
            </a:r>
            <a:r>
              <a:rPr lang="ko" u="sng">
                <a:solidFill>
                  <a:schemeClr val="accent5"/>
                </a:solidFill>
                <a:highlight>
                  <a:srgbClr val="FFFFFE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https://colab.research.google.com/drive/1-hyU-bbHasYVpYpZDi-mzJ43Swk6zSm_?usp=sharing</a:t>
            </a:r>
            <a:r>
              <a:rPr lang="ko">
                <a:solidFill>
                  <a:schemeClr val="dk1"/>
                </a:solidFill>
                <a:highlight>
                  <a:srgbClr val="FFFFFE"/>
                </a:highlight>
              </a:rPr>
              <a:t> </a:t>
            </a:r>
            <a:endParaRPr>
              <a:solidFill>
                <a:srgbClr val="000000"/>
              </a:solidFill>
              <a:highlight>
                <a:srgbClr val="FFFFFE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5. 학교에 제안(추후 발전 방향)</a:t>
            </a:r>
            <a:endParaRPr/>
          </a:p>
        </p:txBody>
      </p:sp>
      <p:sp>
        <p:nvSpPr>
          <p:cNvPr id="393" name="Google Shape;393;p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현재 구현된 강의 추천 시스템은 에리카 캠퍼스 교양 강의에 국한된 시스템,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에리카뿐 아니라 서울 캠퍼스, 교양과 전공까지 확대된 폭넓게 구성된 완성도 높은 시스템의 개발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수강편람과 연동, 학생들이 보기 쉽게 구성된 수강 신청 사이트 개선 필요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학생들의 수요와 관심도를 분석하여 향후 개설되는 강의의 분야 선정 및 교과목 개선에 자료 이용.</a:t>
            </a:r>
            <a:endParaRPr/>
          </a:p>
        </p:txBody>
      </p:sp>
      <p:pic>
        <p:nvPicPr>
          <p:cNvPr id="394" name="Google Shape;39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3100" y="377650"/>
            <a:ext cx="707450" cy="7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52"/>
          <p:cNvPicPr preferRelativeResize="0"/>
          <p:nvPr/>
        </p:nvPicPr>
        <p:blipFill rotWithShape="1">
          <a:blip r:embed="rId3">
            <a:alphaModFix/>
          </a:blip>
          <a:srcRect t="19575"/>
          <a:stretch/>
        </p:blipFill>
        <p:spPr>
          <a:xfrm>
            <a:off x="3814263" y="1657725"/>
            <a:ext cx="4705824" cy="3072999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52"/>
          <p:cNvSpPr txBox="1"/>
          <p:nvPr/>
        </p:nvSpPr>
        <p:spPr>
          <a:xfrm>
            <a:off x="3250300" y="1524000"/>
            <a:ext cx="5513100" cy="3417000"/>
          </a:xfrm>
          <a:prstGeom prst="rect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52"/>
          <p:cNvSpPr txBox="1">
            <a:spLocks noGrp="1"/>
          </p:cNvSpPr>
          <p:nvPr>
            <p:ph type="title"/>
          </p:nvPr>
        </p:nvSpPr>
        <p:spPr>
          <a:xfrm>
            <a:off x="311700" y="98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&lt; Web UI 구상 &gt;</a:t>
            </a:r>
            <a:endParaRPr b="1"/>
          </a:p>
        </p:txBody>
      </p:sp>
      <p:sp>
        <p:nvSpPr>
          <p:cNvPr id="402" name="Google Shape;402;p52"/>
          <p:cNvSpPr txBox="1"/>
          <p:nvPr/>
        </p:nvSpPr>
        <p:spPr>
          <a:xfrm>
            <a:off x="492925" y="820350"/>
            <a:ext cx="8270400" cy="400200"/>
          </a:xfrm>
          <a:prstGeom prst="rect">
            <a:avLst/>
          </a:prstGeom>
          <a:noFill/>
          <a:ln w="3810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       중급회계1</a:t>
            </a:r>
            <a:endParaRPr b="1"/>
          </a:p>
        </p:txBody>
      </p:sp>
      <p:pic>
        <p:nvPicPr>
          <p:cNvPr id="403" name="Google Shape;403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800" y="881462"/>
            <a:ext cx="332175" cy="277974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52"/>
          <p:cNvSpPr txBox="1"/>
          <p:nvPr/>
        </p:nvSpPr>
        <p:spPr>
          <a:xfrm>
            <a:off x="487525" y="1846650"/>
            <a:ext cx="2443200" cy="1015800"/>
          </a:xfrm>
          <a:prstGeom prst="rect">
            <a:avLst/>
          </a:prstGeom>
          <a:noFill/>
          <a:ln w="28575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rgbClr val="674EA7"/>
                </a:solidFill>
              </a:rPr>
              <a:t>#회계   #재무회계  #회계정보   #의사  #신용의사</a:t>
            </a:r>
            <a:endParaRPr sz="2200" b="1">
              <a:solidFill>
                <a:srgbClr val="674EA7"/>
              </a:solidFill>
            </a:endParaRPr>
          </a:p>
        </p:txBody>
      </p:sp>
      <p:sp>
        <p:nvSpPr>
          <p:cNvPr id="405" name="Google Shape;405;p52"/>
          <p:cNvSpPr txBox="1"/>
          <p:nvPr/>
        </p:nvSpPr>
        <p:spPr>
          <a:xfrm>
            <a:off x="418000" y="1369650"/>
            <a:ext cx="1468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강의 키워드</a:t>
            </a:r>
            <a:endParaRPr sz="1900" b="1"/>
          </a:p>
        </p:txBody>
      </p:sp>
      <p:sp>
        <p:nvSpPr>
          <p:cNvPr id="406" name="Google Shape;406;p52"/>
          <p:cNvSpPr txBox="1"/>
          <p:nvPr/>
        </p:nvSpPr>
        <p:spPr>
          <a:xfrm>
            <a:off x="503800" y="2963375"/>
            <a:ext cx="129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/>
              <a:t>추천 강의</a:t>
            </a:r>
            <a:endParaRPr sz="1800" b="1"/>
          </a:p>
        </p:txBody>
      </p:sp>
      <p:sp>
        <p:nvSpPr>
          <p:cNvPr id="407" name="Google Shape;407;p52"/>
          <p:cNvSpPr txBox="1"/>
          <p:nvPr/>
        </p:nvSpPr>
        <p:spPr>
          <a:xfrm>
            <a:off x="482275" y="3412350"/>
            <a:ext cx="2443200" cy="1493100"/>
          </a:xfrm>
          <a:prstGeom prst="rect">
            <a:avLst/>
          </a:prstGeom>
          <a:noFill/>
          <a:ln w="2857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700"/>
              <a:buAutoNum type="arabicPeriod"/>
            </a:pPr>
            <a:r>
              <a:rPr lang="ko" sz="1300" b="1">
                <a:solidFill>
                  <a:srgbClr val="38761D"/>
                </a:solidFill>
              </a:rPr>
              <a:t>회계정보의활용</a:t>
            </a:r>
            <a:endParaRPr sz="1300" b="1">
              <a:solidFill>
                <a:srgbClr val="38761D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700"/>
              <a:buAutoNum type="arabicPeriod"/>
            </a:pPr>
            <a:r>
              <a:rPr lang="ko" sz="1300" b="1">
                <a:solidFill>
                  <a:srgbClr val="38761D"/>
                </a:solidFill>
              </a:rPr>
              <a:t>기업윤리와사회적책임</a:t>
            </a:r>
            <a:endParaRPr sz="1300" b="1">
              <a:solidFill>
                <a:srgbClr val="38761D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700"/>
              <a:buAutoNum type="arabicPeriod"/>
            </a:pPr>
            <a:r>
              <a:rPr lang="ko" sz="1300" b="1">
                <a:solidFill>
                  <a:srgbClr val="38761D"/>
                </a:solidFill>
              </a:rPr>
              <a:t>회계정보의이해 </a:t>
            </a:r>
            <a:endParaRPr sz="1300" b="1">
              <a:solidFill>
                <a:srgbClr val="38761D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700"/>
              <a:buAutoNum type="arabicPeriod"/>
            </a:pPr>
            <a:r>
              <a:rPr lang="ko" sz="1300" b="1">
                <a:solidFill>
                  <a:srgbClr val="38761D"/>
                </a:solidFill>
              </a:rPr>
              <a:t>스크린영어 </a:t>
            </a:r>
            <a:endParaRPr sz="1300" b="1">
              <a:solidFill>
                <a:srgbClr val="38761D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700"/>
              <a:buAutoNum type="arabicPeriod"/>
            </a:pPr>
            <a:r>
              <a:rPr lang="ko" sz="1300" b="1">
                <a:solidFill>
                  <a:srgbClr val="38761D"/>
                </a:solidFill>
              </a:rPr>
              <a:t>보이스앙상블</a:t>
            </a:r>
            <a:endParaRPr sz="1700" b="1">
              <a:solidFill>
                <a:srgbClr val="38761D"/>
              </a:solidFill>
            </a:endParaRPr>
          </a:p>
        </p:txBody>
      </p:sp>
      <p:sp>
        <p:nvSpPr>
          <p:cNvPr id="408" name="Google Shape;408;p52"/>
          <p:cNvSpPr txBox="1"/>
          <p:nvPr/>
        </p:nvSpPr>
        <p:spPr>
          <a:xfrm>
            <a:off x="3304050" y="1600200"/>
            <a:ext cx="1998900" cy="461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/>
              <a:t>계열별 수강비율</a:t>
            </a:r>
            <a:endParaRPr sz="1800" b="1"/>
          </a:p>
        </p:txBody>
      </p:sp>
      <p:pic>
        <p:nvPicPr>
          <p:cNvPr id="409" name="Google Shape;409;p52"/>
          <p:cNvPicPr preferRelativeResize="0"/>
          <p:nvPr/>
        </p:nvPicPr>
        <p:blipFill>
          <a:blip r:embed="rId5">
            <a:alphaModFix amt="22000"/>
          </a:blip>
          <a:stretch>
            <a:fillRect/>
          </a:stretch>
        </p:blipFill>
        <p:spPr>
          <a:xfrm>
            <a:off x="5808150" y="3008099"/>
            <a:ext cx="596000" cy="59595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410" name="Google Shape;410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24794" y="154025"/>
            <a:ext cx="480468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77507" y="154025"/>
            <a:ext cx="480468" cy="4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목차</a:t>
            </a:r>
            <a:endParaRPr/>
          </a:p>
        </p:txBody>
      </p:sp>
      <p:sp>
        <p:nvSpPr>
          <p:cNvPr id="290" name="Google Shape;290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ko" dirty="0"/>
              <a:t>개요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ko" dirty="0"/>
              <a:t>분석 내용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ko" dirty="0"/>
              <a:t>분석 방법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ko" dirty="0"/>
              <a:t>학교에 제안(추후 발전 방향)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개요</a:t>
            </a:r>
            <a:endParaRPr/>
          </a:p>
        </p:txBody>
      </p:sp>
      <p:sp>
        <p:nvSpPr>
          <p:cNvPr id="307" name="Google Shape;307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주제: 강의 키워드 분석을 통한 유사 강의 추천 서비스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목적: 강의별 핵심 키워드를 기반으로,  연관 강의 추천 시스템을 만들어 학생들의 관심 분야 확장에 도움을 제공한다.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기대효과: 강의명만으로 파악할 수 없었던 내용을 키워드로 요약, 제공하여 학생들의 강의 검색 번거로움을 줄이고, 학생이 만족했던 강의가 유사한 강의 수강으로 이어지도록 하여 강의 만족도를 높인다.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활용데이터: 교내포털 내 교과목포트폴리오 강의정보 크롤링 데이터       </a:t>
            </a:r>
            <a:r>
              <a:rPr lang="ko" sz="1500"/>
              <a:t>(ERICA 캠퍼스 교양 강의에 한정)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0"/>
          <p:cNvSpPr txBox="1">
            <a:spLocks noGrp="1"/>
          </p:cNvSpPr>
          <p:nvPr>
            <p:ph type="body" idx="1"/>
          </p:nvPr>
        </p:nvSpPr>
        <p:spPr>
          <a:xfrm>
            <a:off x="311700" y="4220000"/>
            <a:ext cx="8520600" cy="22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600"/>
              <a:t>fig 1. 2 포털에 게시된 수업과 관련 데이터 예시.</a:t>
            </a:r>
            <a:endParaRPr sz="1600"/>
          </a:p>
        </p:txBody>
      </p:sp>
      <p:pic>
        <p:nvPicPr>
          <p:cNvPr id="313" name="Google Shape;31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000" y="1147400"/>
            <a:ext cx="4653074" cy="300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3175" y="1270362"/>
            <a:ext cx="4740703" cy="3767927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0"/>
          <p:cNvSpPr txBox="1">
            <a:spLocks noGrp="1"/>
          </p:cNvSpPr>
          <p:nvPr>
            <p:ph type="title"/>
          </p:nvPr>
        </p:nvSpPr>
        <p:spPr>
          <a:xfrm>
            <a:off x="311700" y="29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2-1) 활용데이터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175" y="956287"/>
            <a:ext cx="5715001" cy="358535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41"/>
          <p:cNvSpPr txBox="1">
            <a:spLocks noGrp="1"/>
          </p:cNvSpPr>
          <p:nvPr>
            <p:ph type="body" idx="1"/>
          </p:nvPr>
        </p:nvSpPr>
        <p:spPr>
          <a:xfrm>
            <a:off x="264925" y="4637550"/>
            <a:ext cx="6059100" cy="4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600" i="1">
                <a:solidFill>
                  <a:srgbClr val="000000"/>
                </a:solidFill>
                <a:highlight>
                  <a:srgbClr val="FFFFFF"/>
                </a:highlight>
                <a:latin typeface="Dotum"/>
                <a:ea typeface="Dotum"/>
                <a:cs typeface="Dotum"/>
                <a:sym typeface="Dotum"/>
              </a:rPr>
              <a:t>fig 3, 4 : ‘AIX0001 인공지능과학자-딥러닝’ 수강 인원 데이터 </a:t>
            </a:r>
            <a:endParaRPr sz="1600"/>
          </a:p>
        </p:txBody>
      </p:sp>
      <p:pic>
        <p:nvPicPr>
          <p:cNvPr id="322" name="Google Shape;32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9000" y="900588"/>
            <a:ext cx="3150449" cy="3757347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1"/>
          <p:cNvSpPr txBox="1">
            <a:spLocks noGrp="1"/>
          </p:cNvSpPr>
          <p:nvPr>
            <p:ph type="title"/>
          </p:nvPr>
        </p:nvSpPr>
        <p:spPr>
          <a:xfrm>
            <a:off x="311700" y="29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2-1) 활용데이터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1175" y="38100"/>
            <a:ext cx="3447300" cy="5067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450" y="721275"/>
            <a:ext cx="3106925" cy="4413206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2"/>
          <p:cNvSpPr txBox="1"/>
          <p:nvPr/>
        </p:nvSpPr>
        <p:spPr>
          <a:xfrm>
            <a:off x="6280625" y="721275"/>
            <a:ext cx="286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42"/>
          <p:cNvSpPr txBox="1">
            <a:spLocks noGrp="1"/>
          </p:cNvSpPr>
          <p:nvPr>
            <p:ph type="body" idx="1"/>
          </p:nvPr>
        </p:nvSpPr>
        <p:spPr>
          <a:xfrm>
            <a:off x="311700" y="4643975"/>
            <a:ext cx="6059100" cy="4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600" i="1">
                <a:solidFill>
                  <a:srgbClr val="000000"/>
                </a:solidFill>
                <a:highlight>
                  <a:srgbClr val="FFFFFF"/>
                </a:highlight>
                <a:latin typeface="Dotum"/>
                <a:ea typeface="Dotum"/>
                <a:cs typeface="Dotum"/>
                <a:sym typeface="Dotum"/>
              </a:rPr>
              <a:t>fig 5, 6 : ‘AIX0001 인공지능과학자-딥러닝’ 교과목 포트폴리오 </a:t>
            </a:r>
            <a:endParaRPr sz="1600"/>
          </a:p>
        </p:txBody>
      </p:sp>
      <p:sp>
        <p:nvSpPr>
          <p:cNvPr id="332" name="Google Shape;332;p42"/>
          <p:cNvSpPr txBox="1">
            <a:spLocks noGrp="1"/>
          </p:cNvSpPr>
          <p:nvPr>
            <p:ph type="title"/>
          </p:nvPr>
        </p:nvSpPr>
        <p:spPr>
          <a:xfrm>
            <a:off x="311700" y="29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2-1) 활용데이터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3. 분석 개요</a:t>
            </a:r>
            <a:endParaRPr/>
          </a:p>
        </p:txBody>
      </p:sp>
      <p:sp>
        <p:nvSpPr>
          <p:cNvPr id="338" name="Google Shape;338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강의 개요에서 중요도가 높은 키워드를 제시하고, 하나의 강의와 유사한 강의를 듣고자 하는 학생에게 강의 계획서 기반으로 유사한 다른 강의를 찾아서 추천해주는 시스템을 개발한다.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4"/>
          <p:cNvSpPr txBox="1">
            <a:spLocks noGrp="1"/>
          </p:cNvSpPr>
          <p:nvPr>
            <p:ph type="title"/>
          </p:nvPr>
        </p:nvSpPr>
        <p:spPr>
          <a:xfrm>
            <a:off x="311700" y="3521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"/>
              <a:t>3-1) 강의 데이터 수집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44" name="Google Shape;344;p44"/>
          <p:cNvSpPr txBox="1">
            <a:spLocks noGrp="1"/>
          </p:cNvSpPr>
          <p:nvPr>
            <p:ph type="body" idx="1"/>
          </p:nvPr>
        </p:nvSpPr>
        <p:spPr>
          <a:xfrm>
            <a:off x="382350" y="4490500"/>
            <a:ext cx="8379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ERICA 대학 교양 강의 중, 2021년 기준 개설되는 강의들만 크롤링하여 엑셀 파일에 담음</a:t>
            </a:r>
            <a:endParaRPr/>
          </a:p>
        </p:txBody>
      </p:sp>
      <p:pic>
        <p:nvPicPr>
          <p:cNvPr id="345" name="Google Shape;34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75" y="994524"/>
            <a:ext cx="5471099" cy="293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0700" y="1453125"/>
            <a:ext cx="3833301" cy="287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5"/>
          <p:cNvSpPr txBox="1">
            <a:spLocks noGrp="1"/>
          </p:cNvSpPr>
          <p:nvPr>
            <p:ph type="title"/>
          </p:nvPr>
        </p:nvSpPr>
        <p:spPr>
          <a:xfrm>
            <a:off x="311700" y="22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3-2) KR-WordRank를 이용한 국문 키워드 추출</a:t>
            </a:r>
            <a:endParaRPr/>
          </a:p>
        </p:txBody>
      </p:sp>
      <p:pic>
        <p:nvPicPr>
          <p:cNvPr id="352" name="Google Shape;352;p45"/>
          <p:cNvPicPr preferRelativeResize="0"/>
          <p:nvPr/>
        </p:nvPicPr>
        <p:blipFill rotWithShape="1">
          <a:blip r:embed="rId3">
            <a:alphaModFix/>
          </a:blip>
          <a:srcRect r="40312"/>
          <a:stretch/>
        </p:blipFill>
        <p:spPr>
          <a:xfrm>
            <a:off x="383700" y="821238"/>
            <a:ext cx="3440423" cy="30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4124" y="821250"/>
            <a:ext cx="3003926" cy="180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28050" y="1044300"/>
            <a:ext cx="2011149" cy="2384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76523" y="2779575"/>
            <a:ext cx="2699127" cy="1805376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5"/>
          <p:cNvSpPr txBox="1"/>
          <p:nvPr/>
        </p:nvSpPr>
        <p:spPr>
          <a:xfrm>
            <a:off x="383700" y="4584950"/>
            <a:ext cx="8448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ko" sz="1800">
                <a:solidFill>
                  <a:schemeClr val="dk2"/>
                </a:solidFill>
              </a:rPr>
              <a:t>해당 강의를 대상으로 관련 키워드 추출, 강의특성을 잘 드러내는 단어 5개씩 선별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706</Words>
  <Application>Microsoft Macintosh PowerPoint</Application>
  <PresentationFormat>화면 슬라이드 쇼(16:9)</PresentationFormat>
  <Paragraphs>92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Dotum</vt:lpstr>
      <vt:lpstr>Arial</vt:lpstr>
      <vt:lpstr>Simple Light</vt:lpstr>
      <vt:lpstr>ANT - Y 최종발표</vt:lpstr>
      <vt:lpstr>목차</vt:lpstr>
      <vt:lpstr>2. 개요</vt:lpstr>
      <vt:lpstr>2-1) 활용데이터</vt:lpstr>
      <vt:lpstr>2-1) 활용데이터</vt:lpstr>
      <vt:lpstr>2-1) 활용데이터</vt:lpstr>
      <vt:lpstr>3. 분석 개요</vt:lpstr>
      <vt:lpstr>3-1) 강의 데이터 수집 </vt:lpstr>
      <vt:lpstr>3-2) KR-WordRank를 이용한 국문 키워드 추출</vt:lpstr>
      <vt:lpstr>3-3) Dash &amp; Plotly를 이용한 동적 파이차트 만들기</vt:lpstr>
      <vt:lpstr>3-4) 분석1 : 강의계획서, 강의평가, 강의목록을 통한 강의추천</vt:lpstr>
      <vt:lpstr>3-5) 분석2 : 영문개요를 통한 강의추천</vt:lpstr>
      <vt:lpstr>4. 최종 분석 방법(영문)</vt:lpstr>
      <vt:lpstr>4. 최종 분석 방법(영문)</vt:lpstr>
      <vt:lpstr>5. 학교에 제안(추후 발전 방향)</vt:lpstr>
      <vt:lpstr>&lt; Web UI 구상 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 - Y 최종발표</dc:title>
  <cp:lastModifiedBy>Yeo Chaelin</cp:lastModifiedBy>
  <cp:revision>1</cp:revision>
  <dcterms:modified xsi:type="dcterms:W3CDTF">2021-02-21T09:31:03Z</dcterms:modified>
</cp:coreProperties>
</file>